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89426331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89426331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89426331b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89426331b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89426331b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89426331b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89426331b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89426331b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89426331b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89426331b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89426331b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89426331b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11f7cede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11f7cede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11f7ced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11f7ced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11f7ced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11f7ced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11f7ced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11f7ced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11f7420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11f7420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11f7cede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11f7cede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11f7cede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11f7cede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some particularly dramatic examples!!!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11f7cede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11f7cede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examples!!!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b69b6dd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b69b6dd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f9cc6dcf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f9cc6dcf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f9cc6dc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f9cc6dc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89426331b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89426331b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f9cc6dcf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f9cc6dcf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f9cc6dcf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f9cc6dcf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f9cc6dcfd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f9cc6dcfd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11f7ced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11f7ced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f9cc6dcf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f9cc6dcf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b69b6ddd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b69b6ddd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303a864c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303a864c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b756b87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b756b87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b756b87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b756b87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8942633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8942633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b756b87e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b756b87e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b756b87e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b756b87e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b756b87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b756b87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b756b87e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b756b87e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11f7420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11f7420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b756b8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b756b8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b69b6ddd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0b69b6ddd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89426331b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89426331b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89426331b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89426331b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b69b6ddd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b69b6ddd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303a864c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f303a864c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303a864c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303a864c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b69b6ddd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b69b6ddd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89426331b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89426331b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69b6ddd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69b6ddd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b69b6dd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b69b6dd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7.jp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jpg"/><Relationship Id="rId4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4.jpg"/><Relationship Id="rId5" Type="http://schemas.openxmlformats.org/officeDocument/2006/relationships/image" Target="../media/image55.jpg"/><Relationship Id="rId6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5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8027" l="0" r="0" t="17228"/>
          <a:stretch/>
        </p:blipFill>
        <p:spPr>
          <a:xfrm>
            <a:off x="-36850" y="474"/>
            <a:ext cx="9175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-21075" y="33603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CIS Tech Update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-31550" y="3499650"/>
            <a:ext cx="5739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Chicago Weekly Meeting, March 07 2022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25" y="3852888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Dawit Belayneh and Katie Hughes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122" y="3664986"/>
            <a:ext cx="1034775" cy="13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Cooling Leaks in January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8339025" y="2013625"/>
            <a:ext cx="415800" cy="22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6634" l="34337" r="11409" t="22204"/>
          <a:stretch/>
        </p:blipFill>
        <p:spPr>
          <a:xfrm>
            <a:off x="830766" y="1044497"/>
            <a:ext cx="7473300" cy="3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/>
          <p:nvPr/>
        </p:nvSpPr>
        <p:spPr>
          <a:xfrm>
            <a:off x="3222704" y="2800815"/>
            <a:ext cx="317700" cy="101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232210" y="1488088"/>
            <a:ext cx="1363200" cy="9312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Maintenance of cooling station </a:t>
            </a:r>
            <a:b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EBC close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11-12 January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23"/>
          <p:cNvCxnSpPr>
            <a:stCxn id="172" idx="2"/>
            <a:endCxn id="171" idx="0"/>
          </p:cNvCxnSpPr>
          <p:nvPr/>
        </p:nvCxnSpPr>
        <p:spPr>
          <a:xfrm>
            <a:off x="1913810" y="2419288"/>
            <a:ext cx="1467600" cy="38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4" name="Google Shape;174;p23"/>
          <p:cNvSpPr txBox="1"/>
          <p:nvPr/>
        </p:nvSpPr>
        <p:spPr>
          <a:xfrm>
            <a:off x="1566747" y="3484602"/>
            <a:ext cx="1363200" cy="11466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 opening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January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 with diffusion pump cables</a:t>
            </a:r>
            <a:endParaRPr sz="1100"/>
          </a:p>
        </p:txBody>
      </p:sp>
      <p:cxnSp>
        <p:nvCxnSpPr>
          <p:cNvPr id="175" name="Google Shape;175;p23"/>
          <p:cNvCxnSpPr/>
          <p:nvPr/>
        </p:nvCxnSpPr>
        <p:spPr>
          <a:xfrm flipH="1" rot="10800000">
            <a:off x="2929984" y="3980166"/>
            <a:ext cx="677400" cy="5835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6" name="Google Shape;176;p23"/>
          <p:cNvCxnSpPr/>
          <p:nvPr/>
        </p:nvCxnSpPr>
        <p:spPr>
          <a:xfrm rot="10800000">
            <a:off x="5031571" y="2554551"/>
            <a:ext cx="758700" cy="58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23"/>
          <p:cNvSpPr txBox="1"/>
          <p:nvPr/>
        </p:nvSpPr>
        <p:spPr>
          <a:xfrm>
            <a:off x="5790271" y="3135351"/>
            <a:ext cx="1363200" cy="500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 closed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aseline="3000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January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4224522" y="1855748"/>
            <a:ext cx="762900" cy="22746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846951" y="1065571"/>
            <a:ext cx="2056800" cy="5001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LBC33, LBC49, EBC48 and EBC49 fix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19-23 Jan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>
            <a:off x="4253494" y="1550319"/>
            <a:ext cx="313800" cy="30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1" name="Google Shape;181;p23"/>
          <p:cNvCxnSpPr/>
          <p:nvPr/>
        </p:nvCxnSpPr>
        <p:spPr>
          <a:xfrm flipH="1">
            <a:off x="5031504" y="3980056"/>
            <a:ext cx="1187100" cy="292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" name="Google Shape;182;p23"/>
          <p:cNvSpPr txBox="1"/>
          <p:nvPr/>
        </p:nvSpPr>
        <p:spPr>
          <a:xfrm>
            <a:off x="6218602" y="3700714"/>
            <a:ext cx="2378400" cy="9312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LBC60 isolation valve rubber hose connection damaged by metallic PIN (on the EBC)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aseline="30000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January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of Modules with Leaks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11225" y="971275"/>
            <a:ext cx="8572500" cy="8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Identified locations using isolation valves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28571" l="16132" r="50293" t="10895"/>
          <a:stretch/>
        </p:blipFill>
        <p:spPr>
          <a:xfrm>
            <a:off x="1300251" y="1615198"/>
            <a:ext cx="3311700" cy="3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 b="29195" l="16165" r="50205" t="11209"/>
          <a:stretch/>
        </p:blipFill>
        <p:spPr>
          <a:xfrm>
            <a:off x="4832850" y="1563292"/>
            <a:ext cx="3369427" cy="3358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2188364" y="4543204"/>
            <a:ext cx="398100" cy="600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EBC49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2637214" y="4543204"/>
            <a:ext cx="398100" cy="6003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EBC48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6592637" y="4543204"/>
            <a:ext cx="398100" cy="4308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LBC49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7727368" y="3455896"/>
            <a:ext cx="398100" cy="4308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LBC33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5063070" y="3412438"/>
            <a:ext cx="398100" cy="43080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LBC60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2586654" y="4381812"/>
            <a:ext cx="103200" cy="1191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592637" y="4381812"/>
            <a:ext cx="103200" cy="1191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5511921" y="3455896"/>
            <a:ext cx="103200" cy="1191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7573622" y="3396366"/>
            <a:ext cx="103200" cy="1191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2483469" y="4381812"/>
            <a:ext cx="103200" cy="1191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Cooling Leaks in January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0" y="897325"/>
            <a:ext cx="6155700" cy="71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Opened drawers and discovered leak was in HV side of drawer – PPV cycle increased greatly when we disconnected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Used plugs to bypass that side of the cooling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PPV cycle increased to about 800 minutes (highest it’s been in a long time!!)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Unsure why HV side always had leak. We think that turning the cooling system on/off as much as we had been was not good.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7944704" y="3873988"/>
            <a:ext cx="12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MB-Side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8057825" y="4479739"/>
            <a:ext cx="105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HV-Side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5"/>
          <p:cNvGrpSpPr/>
          <p:nvPr/>
        </p:nvGrpSpPr>
        <p:grpSpPr>
          <a:xfrm>
            <a:off x="2622751" y="3824204"/>
            <a:ext cx="5435083" cy="1096296"/>
            <a:chOff x="2322836" y="1767502"/>
            <a:chExt cx="5590499" cy="1127644"/>
          </a:xfrm>
        </p:grpSpPr>
        <p:grpSp>
          <p:nvGrpSpPr>
            <p:cNvPr id="218" name="Google Shape;218;p25"/>
            <p:cNvGrpSpPr/>
            <p:nvPr/>
          </p:nvGrpSpPr>
          <p:grpSpPr>
            <a:xfrm>
              <a:off x="3617224" y="1767527"/>
              <a:ext cx="4169850" cy="431867"/>
              <a:chOff x="2575932" y="752304"/>
              <a:chExt cx="7467497" cy="773400"/>
            </a:xfrm>
          </p:grpSpPr>
          <p:grpSp>
            <p:nvGrpSpPr>
              <p:cNvPr id="219" name="Google Shape;219;p25"/>
              <p:cNvGrpSpPr/>
              <p:nvPr/>
            </p:nvGrpSpPr>
            <p:grpSpPr>
              <a:xfrm>
                <a:off x="2575932" y="752304"/>
                <a:ext cx="7467497" cy="773400"/>
                <a:chOff x="2575932" y="752304"/>
                <a:chExt cx="7467497" cy="773400"/>
              </a:xfrm>
            </p:grpSpPr>
            <p:sp>
              <p:nvSpPr>
                <p:cNvPr id="220" name="Google Shape;220;p25"/>
                <p:cNvSpPr/>
                <p:nvPr/>
              </p:nvSpPr>
              <p:spPr>
                <a:xfrm>
                  <a:off x="2575932" y="752304"/>
                  <a:ext cx="3679800" cy="7734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42719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25"/>
                <p:cNvSpPr/>
                <p:nvPr/>
              </p:nvSpPr>
              <p:spPr>
                <a:xfrm>
                  <a:off x="6363629" y="752304"/>
                  <a:ext cx="3679800" cy="7734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42719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2" name="Google Shape;222;p25"/>
              <p:cNvSpPr/>
              <p:nvPr/>
            </p:nvSpPr>
            <p:spPr>
              <a:xfrm>
                <a:off x="2821259" y="880946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6501161" y="1283370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2821259" y="1316941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6501161" y="880946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25"/>
            <p:cNvGrpSpPr/>
            <p:nvPr/>
          </p:nvGrpSpPr>
          <p:grpSpPr>
            <a:xfrm>
              <a:off x="3617224" y="2415702"/>
              <a:ext cx="4169850" cy="431867"/>
              <a:chOff x="2575932" y="752304"/>
              <a:chExt cx="7467497" cy="773400"/>
            </a:xfrm>
          </p:grpSpPr>
          <p:grpSp>
            <p:nvGrpSpPr>
              <p:cNvPr id="227" name="Google Shape;227;p25"/>
              <p:cNvGrpSpPr/>
              <p:nvPr/>
            </p:nvGrpSpPr>
            <p:grpSpPr>
              <a:xfrm>
                <a:off x="2575932" y="752304"/>
                <a:ext cx="7467497" cy="773400"/>
                <a:chOff x="2575932" y="752304"/>
                <a:chExt cx="7467497" cy="773400"/>
              </a:xfrm>
            </p:grpSpPr>
            <p:sp>
              <p:nvSpPr>
                <p:cNvPr id="228" name="Google Shape;228;p25"/>
                <p:cNvSpPr/>
                <p:nvPr/>
              </p:nvSpPr>
              <p:spPr>
                <a:xfrm>
                  <a:off x="2575932" y="752304"/>
                  <a:ext cx="3679800" cy="7734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42719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25"/>
                <p:cNvSpPr/>
                <p:nvPr/>
              </p:nvSpPr>
              <p:spPr>
                <a:xfrm>
                  <a:off x="6363629" y="752304"/>
                  <a:ext cx="3679800" cy="773400"/>
                </a:xfrm>
                <a:prstGeom prst="rect">
                  <a:avLst/>
                </a:prstGeom>
                <a:noFill/>
                <a:ln cap="flat" cmpd="sng" w="12700">
                  <a:solidFill>
                    <a:srgbClr val="42719B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0" name="Google Shape;230;p25"/>
              <p:cNvSpPr/>
              <p:nvPr/>
            </p:nvSpPr>
            <p:spPr>
              <a:xfrm>
                <a:off x="2821259" y="880946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5"/>
              <p:cNvSpPr/>
              <p:nvPr/>
            </p:nvSpPr>
            <p:spPr>
              <a:xfrm>
                <a:off x="6501161" y="1283370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5"/>
              <p:cNvSpPr/>
              <p:nvPr/>
            </p:nvSpPr>
            <p:spPr>
              <a:xfrm>
                <a:off x="2821259" y="1316941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6501161" y="880946"/>
                <a:ext cx="3211500" cy="45600"/>
              </a:xfrm>
              <a:prstGeom prst="rect">
                <a:avLst/>
              </a:prstGeom>
              <a:solidFill>
                <a:srgbClr val="5B9BD5"/>
              </a:solidFill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4" name="Google Shape;234;p25"/>
            <p:cNvPicPr preferRelativeResize="0"/>
            <p:nvPr/>
          </p:nvPicPr>
          <p:blipFill rotWithShape="1">
            <a:blip r:embed="rId4">
              <a:alphaModFix/>
            </a:blip>
            <a:srcRect b="16588" l="0" r="0" t="19509"/>
            <a:stretch/>
          </p:blipFill>
          <p:spPr>
            <a:xfrm>
              <a:off x="2322836" y="1767502"/>
              <a:ext cx="1264217" cy="1080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5"/>
            <p:cNvSpPr/>
            <p:nvPr/>
          </p:nvSpPr>
          <p:spPr>
            <a:xfrm>
              <a:off x="3036130" y="1846581"/>
              <a:ext cx="734727" cy="169997"/>
            </a:xfrm>
            <a:custGeom>
              <a:rect b="b" l="l" r="r" t="t"/>
              <a:pathLst>
                <a:path extrusionOk="0" h="384173" w="1323833">
                  <a:moveTo>
                    <a:pt x="0" y="382138"/>
                  </a:moveTo>
                  <a:cubicBezTo>
                    <a:pt x="46630" y="384981"/>
                    <a:pt x="93260" y="387824"/>
                    <a:pt x="129654" y="368490"/>
                  </a:cubicBezTo>
                  <a:cubicBezTo>
                    <a:pt x="166048" y="349156"/>
                    <a:pt x="169460" y="309350"/>
                    <a:pt x="218364" y="266132"/>
                  </a:cubicBezTo>
                  <a:cubicBezTo>
                    <a:pt x="267268" y="222914"/>
                    <a:pt x="346881" y="150126"/>
                    <a:pt x="423081" y="109183"/>
                  </a:cubicBezTo>
                  <a:cubicBezTo>
                    <a:pt x="499281" y="68240"/>
                    <a:pt x="525439" y="38669"/>
                    <a:pt x="675564" y="20472"/>
                  </a:cubicBezTo>
                  <a:cubicBezTo>
                    <a:pt x="825689" y="2275"/>
                    <a:pt x="1157785" y="34119"/>
                    <a:pt x="1323833" y="0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3036130" y="2091006"/>
              <a:ext cx="741346" cy="259317"/>
            </a:xfrm>
            <a:custGeom>
              <a:rect b="b" l="l" r="r" t="t"/>
              <a:pathLst>
                <a:path extrusionOk="0" h="384173" w="1323833">
                  <a:moveTo>
                    <a:pt x="0" y="382138"/>
                  </a:moveTo>
                  <a:cubicBezTo>
                    <a:pt x="46630" y="384981"/>
                    <a:pt x="93260" y="387824"/>
                    <a:pt x="129654" y="368490"/>
                  </a:cubicBezTo>
                  <a:cubicBezTo>
                    <a:pt x="166048" y="349156"/>
                    <a:pt x="169460" y="309350"/>
                    <a:pt x="218364" y="266132"/>
                  </a:cubicBezTo>
                  <a:cubicBezTo>
                    <a:pt x="267268" y="222914"/>
                    <a:pt x="346881" y="150126"/>
                    <a:pt x="423081" y="109183"/>
                  </a:cubicBezTo>
                  <a:cubicBezTo>
                    <a:pt x="499281" y="68240"/>
                    <a:pt x="525439" y="38669"/>
                    <a:pt x="675564" y="20472"/>
                  </a:cubicBezTo>
                  <a:cubicBezTo>
                    <a:pt x="825689" y="2275"/>
                    <a:pt x="1157785" y="34119"/>
                    <a:pt x="1323833" y="0"/>
                  </a:cubicBezTo>
                </a:path>
              </a:pathLst>
            </a:custGeom>
            <a:noFill/>
            <a:ln cap="flat" cmpd="sng" w="381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7" name="Google Shape;237;p25"/>
            <p:cNvCxnSpPr/>
            <p:nvPr/>
          </p:nvCxnSpPr>
          <p:spPr>
            <a:xfrm flipH="1" rot="-5400000">
              <a:off x="7516604" y="1964805"/>
              <a:ext cx="224700" cy="6900"/>
            </a:xfrm>
            <a:prstGeom prst="curvedConnector3">
              <a:avLst>
                <a:gd fmla="val 50000" name="adj1"/>
              </a:avLst>
            </a:prstGeom>
            <a:noFill/>
            <a:ln cap="flat" cmpd="sng" w="571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25"/>
            <p:cNvCxnSpPr/>
            <p:nvPr/>
          </p:nvCxnSpPr>
          <p:spPr>
            <a:xfrm flipH="1" rot="-5400000">
              <a:off x="7512264" y="2606373"/>
              <a:ext cx="224700" cy="6900"/>
            </a:xfrm>
            <a:prstGeom prst="curvedConnector3">
              <a:avLst>
                <a:gd fmla="val 50000" name="adj1"/>
              </a:avLst>
            </a:prstGeom>
            <a:noFill/>
            <a:ln cap="flat" cmpd="sng" w="571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9" name="Google Shape;239;p25"/>
            <p:cNvSpPr/>
            <p:nvPr/>
          </p:nvSpPr>
          <p:spPr>
            <a:xfrm>
              <a:off x="3085664" y="2741984"/>
              <a:ext cx="672562" cy="53500"/>
            </a:xfrm>
            <a:custGeom>
              <a:rect b="b" l="l" r="r" t="t"/>
              <a:pathLst>
                <a:path extrusionOk="0" h="95535" w="1201003">
                  <a:moveTo>
                    <a:pt x="1201003" y="0"/>
                  </a:moveTo>
                  <a:lnTo>
                    <a:pt x="450376" y="20472"/>
                  </a:lnTo>
                  <a:cubicBezTo>
                    <a:pt x="287740" y="26159"/>
                    <a:pt x="300251" y="21610"/>
                    <a:pt x="225188" y="34120"/>
                  </a:cubicBezTo>
                  <a:cubicBezTo>
                    <a:pt x="150125" y="46630"/>
                    <a:pt x="0" y="95535"/>
                    <a:pt x="0" y="95535"/>
                  </a:cubicBezTo>
                  <a:lnTo>
                    <a:pt x="0" y="95535"/>
                  </a:lnTo>
                </a:path>
              </a:pathLst>
            </a:cu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2815136" y="1812288"/>
              <a:ext cx="959165" cy="719790"/>
            </a:xfrm>
            <a:custGeom>
              <a:rect b="b" l="l" r="r" t="t"/>
              <a:pathLst>
                <a:path extrusionOk="0" h="1285340" w="1712794">
                  <a:moveTo>
                    <a:pt x="0" y="0"/>
                  </a:moveTo>
                  <a:cubicBezTo>
                    <a:pt x="34688" y="2275"/>
                    <a:pt x="69376" y="4550"/>
                    <a:pt x="95534" y="47768"/>
                  </a:cubicBezTo>
                  <a:cubicBezTo>
                    <a:pt x="121692" y="90986"/>
                    <a:pt x="148988" y="178559"/>
                    <a:pt x="156949" y="259308"/>
                  </a:cubicBezTo>
                  <a:cubicBezTo>
                    <a:pt x="164910" y="340057"/>
                    <a:pt x="143302" y="461750"/>
                    <a:pt x="143302" y="532263"/>
                  </a:cubicBezTo>
                  <a:cubicBezTo>
                    <a:pt x="143302" y="602776"/>
                    <a:pt x="152400" y="603913"/>
                    <a:pt x="156949" y="682388"/>
                  </a:cubicBezTo>
                  <a:cubicBezTo>
                    <a:pt x="161498" y="760863"/>
                    <a:pt x="150125" y="905302"/>
                    <a:pt x="170597" y="1003111"/>
                  </a:cubicBezTo>
                  <a:cubicBezTo>
                    <a:pt x="191069" y="1100920"/>
                    <a:pt x="187657" y="1227161"/>
                    <a:pt x="279779" y="1269242"/>
                  </a:cubicBezTo>
                  <a:cubicBezTo>
                    <a:pt x="371901" y="1311323"/>
                    <a:pt x="572068" y="1257869"/>
                    <a:pt x="723331" y="1255594"/>
                  </a:cubicBezTo>
                  <a:cubicBezTo>
                    <a:pt x="874594" y="1253319"/>
                    <a:pt x="1045191" y="1259006"/>
                    <a:pt x="1187355" y="1255594"/>
                  </a:cubicBezTo>
                  <a:cubicBezTo>
                    <a:pt x="1329519" y="1252182"/>
                    <a:pt x="1488743" y="1238535"/>
                    <a:pt x="1576316" y="1235123"/>
                  </a:cubicBezTo>
                  <a:cubicBezTo>
                    <a:pt x="1663889" y="1231711"/>
                    <a:pt x="1688341" y="1233417"/>
                    <a:pt x="1712794" y="1235123"/>
                  </a:cubicBezTo>
                </a:path>
              </a:pathLst>
            </a:custGeom>
            <a:noFill/>
            <a:ln cap="flat" cmpd="sng" w="38100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3693539" y="2049160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494974" y="2049160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5756488" y="2036788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7549722" y="2042537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3680133" y="2457465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5494974" y="2451638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5500992" y="2701977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692214" y="2706295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7568773" y="2688641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7568773" y="2460291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5748689" y="2469032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748689" y="2688641"/>
              <a:ext cx="105000" cy="801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C55A1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3" name="Google Shape;253;p25"/>
            <p:cNvCxnSpPr>
              <a:stCxn id="241" idx="2"/>
            </p:cNvCxnSpPr>
            <p:nvPr/>
          </p:nvCxnSpPr>
          <p:spPr>
            <a:xfrm flipH="1">
              <a:off x="3293339" y="2129260"/>
              <a:ext cx="452700" cy="25470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254" name="Google Shape;254;p25"/>
            <p:cNvCxnSpPr/>
            <p:nvPr/>
          </p:nvCxnSpPr>
          <p:spPr>
            <a:xfrm flipH="1">
              <a:off x="3211350" y="1867052"/>
              <a:ext cx="520500" cy="18180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255" name="Google Shape;255;p25"/>
            <p:cNvSpPr/>
            <p:nvPr/>
          </p:nvSpPr>
          <p:spPr>
            <a:xfrm>
              <a:off x="3293335" y="2342246"/>
              <a:ext cx="4620000" cy="552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6" name="Google Shape;256;p25"/>
          <p:cNvPicPr preferRelativeResize="0"/>
          <p:nvPr/>
        </p:nvPicPr>
        <p:blipFill rotWithShape="1">
          <a:blip r:embed="rId5">
            <a:alphaModFix/>
          </a:blip>
          <a:srcRect b="28546" l="35554" r="6092" t="29527"/>
          <a:stretch/>
        </p:blipFill>
        <p:spPr>
          <a:xfrm rot="10800000">
            <a:off x="6473300" y="942375"/>
            <a:ext cx="2422500" cy="2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5"/>
          <p:cNvCxnSpPr/>
          <p:nvPr/>
        </p:nvCxnSpPr>
        <p:spPr>
          <a:xfrm flipH="1" rot="10800000">
            <a:off x="5209350" y="1617075"/>
            <a:ext cx="2626800" cy="46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HV Bypass: LBC 33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111225" y="971275"/>
            <a:ext cx="27861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First drawer we fixed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Very awkward location as all scaffolding had been removed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Katie, Oleg, and Stan helped to fix the problem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350" y="9332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997" y="933188"/>
            <a:ext cx="2867825" cy="382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LBC60 Leak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 rotWithShape="1">
          <a:blip r:embed="rId4">
            <a:alphaModFix/>
          </a:blip>
          <a:srcRect b="27573" l="33889" r="18719" t="11286"/>
          <a:stretch/>
        </p:blipFill>
        <p:spPr>
          <a:xfrm rot="5400000">
            <a:off x="985032" y="1057953"/>
            <a:ext cx="3899400" cy="377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7"/>
          <p:cNvCxnSpPr>
            <a:stCxn id="281" idx="2"/>
          </p:cNvCxnSpPr>
          <p:nvPr/>
        </p:nvCxnSpPr>
        <p:spPr>
          <a:xfrm flipH="1">
            <a:off x="2969825" y="2456155"/>
            <a:ext cx="921900" cy="98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2" name="Google Shape;282;p27"/>
          <p:cNvCxnSpPr>
            <a:stCxn id="283" idx="0"/>
          </p:cNvCxnSpPr>
          <p:nvPr/>
        </p:nvCxnSpPr>
        <p:spPr>
          <a:xfrm rot="10800000">
            <a:off x="2413033" y="3144168"/>
            <a:ext cx="521700" cy="107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1" name="Google Shape;281;p27"/>
          <p:cNvSpPr txBox="1"/>
          <p:nvPr/>
        </p:nvSpPr>
        <p:spPr>
          <a:xfrm>
            <a:off x="3275975" y="1809655"/>
            <a:ext cx="1231500" cy="646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Rubber hose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2318983" y="4218768"/>
            <a:ext cx="1231500" cy="646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Metallic PIN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5">
            <a:alphaModFix/>
          </a:blip>
          <a:srcRect b="22438" l="0" r="24908" t="0"/>
          <a:stretch/>
        </p:blipFill>
        <p:spPr>
          <a:xfrm>
            <a:off x="4958257" y="3049982"/>
            <a:ext cx="3510318" cy="203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5726986" y="202542"/>
            <a:ext cx="1976736" cy="351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Status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111225" y="971275"/>
            <a:ext cx="50616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Tilecal modules have valves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have fixed all known leaks, and the PPV Cycle is incredibly high at 800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minutes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have ~20 extra valves in case any need to be replaced in the future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4">
            <a:alphaModFix/>
          </a:blip>
          <a:srcRect b="0" l="16479" r="42636" t="0"/>
          <a:stretch/>
        </p:blipFill>
        <p:spPr>
          <a:xfrm>
            <a:off x="5829050" y="822000"/>
            <a:ext cx="2362025" cy="43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Charge Injection System (CIS)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11225" y="971275"/>
            <a:ext cx="86715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Calibration system for front-end readout electronics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Simulates physics signals by injecting a known charge and measuring the electronic response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Characterizes each readout channel with a CIS constant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0" y="2571750"/>
            <a:ext cx="6167404" cy="21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111225" y="971275"/>
            <a:ext cx="8671500" cy="208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60 injections of a set charge sampled 7 times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15 steps varying phase between injection and sampling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4 capacitor discharges each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Mean amplitude of pulse measured for different charges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Amplitude (ADC counts) vs charge (pC) fit gives CIS constant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each of ~19,700 channels!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Calculation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4">
            <a:alphaModFix/>
          </a:blip>
          <a:srcRect b="39143" l="0" r="0" t="0"/>
          <a:stretch/>
        </p:blipFill>
        <p:spPr>
          <a:xfrm>
            <a:off x="978899" y="3060475"/>
            <a:ext cx="7186202" cy="20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111225" y="896563"/>
            <a:ext cx="86715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Generate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plots of CIS constants vs time over last month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 through plots by hand to check validity of constants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Good CIS plots are very stable over time and close to the detector mean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Manually make any necessary changes (described on next slides)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Upload corrected constants to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75" y="2729625"/>
            <a:ext cx="3347455" cy="24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061" y="2729646"/>
            <a:ext cx="3347451" cy="241384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2329050" y="4070750"/>
            <a:ext cx="1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CIS</a:t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6268675" y="4070750"/>
            <a:ext cx="11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</a:t>
            </a:r>
            <a:r>
              <a:rPr lang="en"/>
              <a:t> CIS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11225" y="971275"/>
            <a:ext cx="46689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Cooling System + Leaks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 Work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Outline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11111" l="0" r="0" t="0"/>
          <a:stretch/>
        </p:blipFill>
        <p:spPr>
          <a:xfrm>
            <a:off x="4922582" y="822000"/>
            <a:ext cx="3646369" cy="43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0" y="971275"/>
            <a:ext cx="91440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Often there is a constant shift in the CIS constant at some date, or 1-2 outlier points that skew the mean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Solution: run over a shorter time period, so long as the newer value appears stable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Recalibration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0" y="2268300"/>
            <a:ext cx="3987212" cy="28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037" y="2268300"/>
            <a:ext cx="3987214" cy="2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1975550" y="3217325"/>
            <a:ext cx="2257800" cy="1100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3"/>
          <p:cNvSpPr/>
          <p:nvPr/>
        </p:nvSpPr>
        <p:spPr>
          <a:xfrm>
            <a:off x="6350000" y="3132675"/>
            <a:ext cx="1761000" cy="1232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0" y="971275"/>
            <a:ext cx="9144000" cy="88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Sometimes channels are incorrectly flagged as BadCIS, or vice versa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Flag Update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25" y="1736577"/>
            <a:ext cx="4306201" cy="310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5926" y="1581025"/>
            <a:ext cx="4375025" cy="315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/>
        </p:nvSpPr>
        <p:spPr>
          <a:xfrm>
            <a:off x="4572000" y="896550"/>
            <a:ext cx="44184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Amplitude/charge ratio for this CIS run in LBC highgain is unstable, so we should not use it.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0" y="896575"/>
            <a:ext cx="4628400" cy="36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Timing should be consistent across all valid runs, typically in the range of (-15, 10) ns. Here, it’s shifted by +25 ns.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Timing and Amplitude/Charge Ratio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0396"/>
            <a:ext cx="4418350" cy="30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27" y="2130403"/>
            <a:ext cx="4418350" cy="301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111225" y="971275"/>
            <a:ext cx="44607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January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runs from Jan. 16-31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191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0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Update Summaries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4572000" y="971275"/>
            <a:ext cx="4111800" cy="27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February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CIS runs from Feb. 1 - March 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81 channels updated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8 with &gt;5% change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25" y="2230924"/>
            <a:ext cx="3918849" cy="28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305" y="2230924"/>
            <a:ext cx="4039043" cy="29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(Low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225775" y="4327400"/>
            <a:ext cx="8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Gaussian and centered around 1.29 ADC counts/pC</a:t>
            </a:r>
            <a:endParaRPr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32551"/>
            <a:ext cx="4569999" cy="3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32550"/>
            <a:ext cx="4570015" cy="3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(High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225775" y="4327400"/>
            <a:ext cx="8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Gaussian and centered around 81 ADC counts/pC</a:t>
            </a:r>
            <a:endParaRPr/>
          </a:p>
        </p:txBody>
      </p:sp>
      <p:pic>
        <p:nvPicPr>
          <p:cNvPr id="412" name="Google Shape;4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3924"/>
            <a:ext cx="4572019" cy="3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63925"/>
            <a:ext cx="4571999" cy="32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/>
          <p:nvPr/>
        </p:nvSpPr>
        <p:spPr>
          <a:xfrm>
            <a:off x="4968900" y="3347800"/>
            <a:ext cx="477900" cy="477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 rotWithShape="1">
          <a:blip r:embed="rId3">
            <a:alphaModFix/>
          </a:blip>
          <a:srcRect b="0" l="0" r="73171" t="68374"/>
          <a:stretch/>
        </p:blipFill>
        <p:spPr>
          <a:xfrm>
            <a:off x="5383200" y="88387"/>
            <a:ext cx="3491951" cy="29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Distributions (High Gain)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9"/>
          <p:cNvSpPr txBox="1"/>
          <p:nvPr>
            <p:ph idx="1" type="body"/>
          </p:nvPr>
        </p:nvSpPr>
        <p:spPr>
          <a:xfrm>
            <a:off x="311700" y="1157475"/>
            <a:ext cx="507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This bump on the HG distribution is from LBA14, which is expected to be at half gain but is not to be marked as BadCIS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Google Shape;4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125" y="2465000"/>
            <a:ext cx="3594231" cy="25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350" y="2465000"/>
            <a:ext cx="3651133" cy="26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Stability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00" y="1196550"/>
            <a:ext cx="4725824" cy="3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600" y="1196564"/>
            <a:ext cx="4725824" cy="340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CIS Constant RMS/Mean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73" y="1252775"/>
            <a:ext cx="4570925" cy="3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227" y="1252766"/>
            <a:ext cx="4570925" cy="329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Detector Stability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649" y="1551075"/>
            <a:ext cx="4151550" cy="29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536175"/>
            <a:ext cx="4192850" cy="3023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42"/>
          <p:cNvCxnSpPr/>
          <p:nvPr/>
        </p:nvCxnSpPr>
        <p:spPr>
          <a:xfrm flipH="1" rot="10800000">
            <a:off x="4594750" y="3087625"/>
            <a:ext cx="914700" cy="136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42"/>
          <p:cNvSpPr txBox="1"/>
          <p:nvPr/>
        </p:nvSpPr>
        <p:spPr>
          <a:xfrm>
            <a:off x="3767975" y="4448425"/>
            <a:ext cx="23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Entire detector was not on during this period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Cooling System + Leaks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3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625" y="908550"/>
            <a:ext cx="6694500" cy="40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3"/>
          <p:cNvSpPr/>
          <p:nvPr/>
        </p:nvSpPr>
        <p:spPr>
          <a:xfrm>
            <a:off x="4280150" y="2648575"/>
            <a:ext cx="724200" cy="572700"/>
          </a:xfrm>
          <a:prstGeom prst="ellipse">
            <a:avLst/>
          </a:prstGeom>
          <a:noFill/>
          <a:ln cap="flat" cmpd="sng" w="19050">
            <a:solidFill>
              <a:srgbClr val="1E53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TUCS Quality Flags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713" y="1050376"/>
            <a:ext cx="7251975" cy="40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LAr Simulation Work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 txBox="1"/>
          <p:nvPr/>
        </p:nvSpPr>
        <p:spPr>
          <a:xfrm>
            <a:off x="111225" y="971275"/>
            <a:ext cx="8873400" cy="384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for the work: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ATLAS geometry is complicated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makes simulation jobs slow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to this problem: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FastCaloSim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framework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fast simulation of particle energy response of ATLAS detector by simplifying the geometry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particular, accordion feature in LAr Calo is replaced by</a:t>
            </a:r>
            <a:r>
              <a:rPr b="1"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prismatic cells</a:t>
            </a:r>
            <a:endParaRPr b="1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account for effects of accordion structure on the energy response of LAr detector </a:t>
            </a:r>
            <a:r>
              <a:rPr b="1"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FastCaloSim processing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obtain a </a:t>
            </a:r>
            <a:r>
              <a:rPr b="1" lang="en">
                <a:solidFill>
                  <a:srgbClr val="1E539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model of layer energy modulation as a function of phi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arising from accordion structure of LAr Calorimeter.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product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functional form (TGraph) for the layer energy modulation in each EM layer of LAr Calo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muon events generated at the center of detector to sample layer energy dependence on phi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Energy Correction due to Accordion Structure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Accordion Structure &amp; FastCaloSim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47"/>
          <p:cNvPicPr preferRelativeResize="0"/>
          <p:nvPr/>
        </p:nvPicPr>
        <p:blipFill rotWithShape="1">
          <a:blip r:embed="rId4">
            <a:alphaModFix/>
          </a:blip>
          <a:srcRect b="9647" l="29205" r="26165" t="11853"/>
          <a:stretch/>
        </p:blipFill>
        <p:spPr>
          <a:xfrm>
            <a:off x="109625" y="822000"/>
            <a:ext cx="4869850" cy="41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7"/>
          <p:cNvSpPr txBox="1"/>
          <p:nvPr/>
        </p:nvSpPr>
        <p:spPr>
          <a:xfrm>
            <a:off x="5084925" y="913875"/>
            <a:ext cx="3807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FastCaloSim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is a framework that provides fast simulation of particle energy response of ATLAS detector.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simplification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for fast simulation in LAr EM layers: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idealize accordion wiggles by prismatic cells in 3D space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physics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on idealized detector geometry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Correct for accordion effect on energy deposition at the end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 implement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correction, we need to understand the phi dependence of energy deposition arising from the accordion structure.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Non-homogeneous </a:t>
            </a: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Electric Fields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5084925" y="913875"/>
            <a:ext cx="3807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Electric Field between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cathode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and anode plates not perfectly homogenous due to zig-zag shape of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accordion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Affects how much Ionization of LAr medium is collected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E539F"/>
              </a:buClr>
              <a:buSzPts val="1200"/>
              <a:buFont typeface="Times New Roman"/>
              <a:buChar char="-"/>
            </a:pPr>
            <a:r>
              <a:rPr b="1" lang="en" sz="1200">
                <a:solidFill>
                  <a:srgbClr val="1E539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the layer energy response of the detector is periodically modulated as a function of the phi value of particle trajectory.</a:t>
            </a:r>
            <a:endParaRPr b="1" sz="1200">
              <a:solidFill>
                <a:srgbClr val="1E539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300" y="913875"/>
            <a:ext cx="2496250" cy="366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48"/>
          <p:cNvCxnSpPr/>
          <p:nvPr/>
        </p:nvCxnSpPr>
        <p:spPr>
          <a:xfrm flipH="1" rot="10800000">
            <a:off x="1068013" y="4562651"/>
            <a:ext cx="2904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48"/>
          <p:cNvSpPr txBox="1"/>
          <p:nvPr/>
        </p:nvSpPr>
        <p:spPr>
          <a:xfrm>
            <a:off x="1068015" y="4484908"/>
            <a:ext cx="2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φ</a:t>
            </a:r>
            <a:endParaRPr/>
          </a:p>
        </p:txBody>
      </p:sp>
      <p:cxnSp>
        <p:nvCxnSpPr>
          <p:cNvPr id="523" name="Google Shape;523;p48"/>
          <p:cNvCxnSpPr/>
          <p:nvPr/>
        </p:nvCxnSpPr>
        <p:spPr>
          <a:xfrm flipH="1" rot="10800000">
            <a:off x="1076559" y="4203552"/>
            <a:ext cx="8400" cy="35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48"/>
          <p:cNvSpPr txBox="1"/>
          <p:nvPr/>
        </p:nvSpPr>
        <p:spPr>
          <a:xfrm>
            <a:off x="831567" y="4205740"/>
            <a:ext cx="2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111225" y="971275"/>
            <a:ext cx="88734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Muons (|Pdg = 13|) generated at the center of detector with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CME of 100 Gev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 &lt; phi &lt; 2𝝅 &amp; 0.2 &lt; |eta| &lt; 0.25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Eta range does not cover the whole of EM layers; used for testing purposes for now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Advantages of Muons: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Heavier mass means more localized energy depositions (compared to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electrons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or photons). This gives us better phi precision during our scan.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Disadvantage of Muons: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Heavier mass means muons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deposit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on average only 3-4 Gev with minimal ionization. This, in-turn, increases our energy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uncertainty, requiring larger size of input data.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Muon event selection: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are only interested in Muon events that mainly deposit energy through MIPs. Other forms of deposition, for example, photon-radiation contribute to uncertainty in energy deposited at a particular phi value.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Therefore, we only keep muons with high enough final energies (E &gt; 92 Gev).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2" name="Google Shape;5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Statistics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Truth Energy of Muons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4400"/>
            <a:ext cx="7530056" cy="40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/>
          <p:nvPr/>
        </p:nvSpPr>
        <p:spPr>
          <a:xfrm>
            <a:off x="4241325" y="1359100"/>
            <a:ext cx="2542500" cy="330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0"/>
          <p:cNvSpPr txBox="1"/>
          <p:nvPr/>
        </p:nvSpPr>
        <p:spPr>
          <a:xfrm>
            <a:off x="972475" y="2975975"/>
            <a:ext cx="283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Region of large non-MIP energy deposition</a:t>
            </a:r>
            <a:endParaRPr i="1"/>
          </a:p>
        </p:txBody>
      </p:sp>
      <p:sp>
        <p:nvSpPr>
          <p:cNvPr id="547" name="Google Shape;547;p50"/>
          <p:cNvSpPr txBox="1"/>
          <p:nvPr/>
        </p:nvSpPr>
        <p:spPr>
          <a:xfrm>
            <a:off x="4323325" y="1464550"/>
            <a:ext cx="16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Selected events</a:t>
            </a:r>
            <a:endParaRPr i="1"/>
          </a:p>
        </p:txBody>
      </p:sp>
      <p:sp>
        <p:nvSpPr>
          <p:cNvPr id="548" name="Google Shape;548;p50"/>
          <p:cNvSpPr txBox="1"/>
          <p:nvPr/>
        </p:nvSpPr>
        <p:spPr>
          <a:xfrm>
            <a:off x="7135306" y="4604534"/>
            <a:ext cx="11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 (Mev)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5439900" y="1936700"/>
            <a:ext cx="354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 for Layer 2 of LAr EM layers. Most important for this work as it is the layer with the most phi partitions.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9" name="Google Shape;5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1388"/>
            <a:ext cx="5609327" cy="32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/>
          <p:nvPr/>
        </p:nvSpPr>
        <p:spPr>
          <a:xfrm>
            <a:off x="4971299" y="3896084"/>
            <a:ext cx="3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φ</a:t>
            </a:r>
            <a:endParaRPr sz="1200"/>
          </a:p>
        </p:txBody>
      </p:sp>
      <p:sp>
        <p:nvSpPr>
          <p:cNvPr id="561" name="Google Shape;561;p51"/>
          <p:cNvSpPr txBox="1"/>
          <p:nvPr/>
        </p:nvSpPr>
        <p:spPr>
          <a:xfrm>
            <a:off x="58938" y="974400"/>
            <a:ext cx="89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 [Mev]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2"/>
          <p:cNvSpPr txBox="1"/>
          <p:nvPr/>
        </p:nvSpPr>
        <p:spPr>
          <a:xfrm>
            <a:off x="111225" y="971275"/>
            <a:ext cx="6602400" cy="40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Improve plot with larger number of events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 the energy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correction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 the FastCaloSim code to account for accordion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structure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Remaining Work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11225" y="971275"/>
            <a:ext cx="44031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Currently, a single cooling loop passes through 8-12 drawers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6 loops per partition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leak in one drawer means all other drawers in the loop must be shut down to fix it – valves isolate leaks to a single drawer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+ past CIS techs have installed 512 valves on all Tilecal modules :)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25" y="1118471"/>
            <a:ext cx="2532375" cy="25397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46683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8070475" y="1925175"/>
            <a:ext cx="6837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651388" y="937250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Cooling Loop Distribution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18536" l="0" r="0" t="13514"/>
          <a:stretch/>
        </p:blipFill>
        <p:spPr>
          <a:xfrm>
            <a:off x="6552550" y="3158200"/>
            <a:ext cx="2095503" cy="189862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7123113" y="2814888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Valves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Pictures:)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4"/>
          <p:cNvSpPr txBox="1"/>
          <p:nvPr/>
        </p:nvSpPr>
        <p:spPr>
          <a:xfrm>
            <a:off x="2772400" y="218075"/>
            <a:ext cx="11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CIS techs go to Barcelona!</a:t>
            </a:r>
            <a:endParaRPr sz="1200"/>
          </a:p>
        </p:txBody>
      </p:sp>
      <p:pic>
        <p:nvPicPr>
          <p:cNvPr id="583" name="Google Shape;58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700" y="152400"/>
            <a:ext cx="2663302" cy="354494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4"/>
          <p:cNvSpPr txBox="1"/>
          <p:nvPr/>
        </p:nvSpPr>
        <p:spPr>
          <a:xfrm>
            <a:off x="6719375" y="3835950"/>
            <a:ext cx="21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When we had to evacuate the detector :)</a:t>
            </a:r>
            <a:endParaRPr sz="1200"/>
          </a:p>
        </p:txBody>
      </p:sp>
      <p:pic>
        <p:nvPicPr>
          <p:cNvPr id="585" name="Google Shape;5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227" y="152400"/>
            <a:ext cx="2394471" cy="319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5"/>
          <p:cNvSpPr txBox="1"/>
          <p:nvPr/>
        </p:nvSpPr>
        <p:spPr>
          <a:xfrm>
            <a:off x="1499875" y="218075"/>
            <a:ext cx="24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CIS techs go skiing!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287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6"/>
          <p:cNvSpPr txBox="1"/>
          <p:nvPr/>
        </p:nvSpPr>
        <p:spPr>
          <a:xfrm>
            <a:off x="270700" y="614575"/>
            <a:ext cx="175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 did a shift at the CALO/FWD desk in the ACR!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4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539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625" y="836850"/>
            <a:ext cx="5626626" cy="421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Examples (more complicated)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736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475" y="822000"/>
            <a:ext cx="3012524" cy="40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908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Beam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31388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source box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6263063" y="4800625"/>
            <a:ext cx="28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electronics box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111225" y="971275"/>
            <a:ext cx="38868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Each valve is connected to an air hose which can shut it off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Other side of hoses are gathered at a patch panel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Pneumatic Hoses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016" y="935525"/>
            <a:ext cx="5092134" cy="38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75" y="2610177"/>
            <a:ext cx="2948551" cy="221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11225" y="971275"/>
            <a:ext cx="39672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Hoses are gathered near a patch panel where they can be connected to a pressurized system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check the in and out hoses for each module separately, and confirm they both increase the module’s temperature using DCS monitoring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Commissioning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00" y="971275"/>
            <a:ext cx="3012524" cy="40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11225" y="971275"/>
            <a:ext cx="4517400" cy="374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Check PPV cycle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often cooling system must be pumped down to a lower pressure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Now we can use the air hoses to shut off valves we suspect have leaks, then check PPV cycle to see if it improves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Identifying Leaks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975" y="971275"/>
            <a:ext cx="3539033" cy="3657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8339025" y="2013625"/>
            <a:ext cx="415800" cy="22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